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38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7798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articipatory+activities&amp;source=images&amp;cd=&amp;cad=rja&amp;docid=DU1H9xzztEvjAM&amp;tbnid=etx6Str58BordM:&amp;ved=0CAUQjRw&amp;url=http://nilebdc.org/tag/participatory-video/&amp;ei=vgwsUczRJM3llAXiioGACQ&amp;bvm=bv.42965579,d.aGc&amp;psig=AFQjCNHrhY8ryXa4qnSXxaepSjzA36tjow&amp;ust=136192767470221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articipatory+activities&amp;source=images&amp;cd=&amp;cad=rja&amp;docid=DU1H9xzztEvjAM&amp;tbnid=etx6Str58BordM:&amp;ved=0CAUQjRw&amp;url=http://nilebdc.org/tag/participatory-video/&amp;ei=vgwsUczRJM3llAXiioGACQ&amp;bvm=bv.42965579,d.aGc&amp;psig=AFQjCNHrhY8ryXa4qnSXxaepSjzA36tjow&amp;ust=136192767470221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articipatory+activities&amp;source=images&amp;cd=&amp;cad=rja&amp;docid=DU1H9xzztEvjAM&amp;tbnid=etx6Str58BordM:&amp;ved=0CAUQjRw&amp;url=http://nilebdc.org/tag/participatory-video/&amp;ei=vgwsUczRJM3llAXiioGACQ&amp;bvm=bv.42965579,d.aGc&amp;psig=AFQjCNHrhY8ryXa4qnSXxaepSjzA36tjow&amp;ust=136192767470221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4: Stakeholder analysis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612394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How can we group stakeholders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 grouping</a:t>
            </a:r>
            <a:endParaRPr lang="en-US" dirty="0"/>
          </a:p>
        </p:txBody>
      </p:sp>
      <p:cxnSp>
        <p:nvCxnSpPr>
          <p:cNvPr id="7" name="Straight Connector 8"/>
          <p:cNvCxnSpPr>
            <a:cxnSpLocks noChangeShapeType="1"/>
            <a:stCxn id="19" idx="0"/>
            <a:endCxn id="19" idx="2"/>
          </p:cNvCxnSpPr>
          <p:nvPr/>
        </p:nvCxnSpPr>
        <p:spPr bwMode="auto">
          <a:xfrm>
            <a:off x="5003800" y="2152650"/>
            <a:ext cx="0" cy="2879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  <a:stCxn id="19" idx="1"/>
            <a:endCxn id="19" idx="3"/>
          </p:cNvCxnSpPr>
          <p:nvPr/>
        </p:nvCxnSpPr>
        <p:spPr bwMode="auto">
          <a:xfrm>
            <a:off x="2159000" y="3592512"/>
            <a:ext cx="5691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2244725" y="5321300"/>
            <a:ext cx="5691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 flipV="1">
            <a:off x="1957387" y="2152650"/>
            <a:ext cx="0" cy="287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23008" y="5392935"/>
            <a:ext cx="3557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/>
              <a:t>Influence (</a:t>
            </a:r>
            <a:r>
              <a:rPr lang="en-AU" sz="1400" b="1" dirty="0" smtClean="0"/>
              <a:t>power of stakeholder over project)</a:t>
            </a:r>
            <a:endParaRPr lang="en-AU" sz="1400" b="1" dirty="0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81588" y="3115458"/>
            <a:ext cx="12974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400" b="1" dirty="0" smtClean="0"/>
              <a:t>Importance (impact of </a:t>
            </a:r>
            <a:endParaRPr lang="en-AU" sz="1400" b="1" dirty="0"/>
          </a:p>
          <a:p>
            <a:r>
              <a:rPr lang="en-AU" sz="1400" b="1" dirty="0"/>
              <a:t>project </a:t>
            </a:r>
            <a:r>
              <a:rPr lang="en-AU" sz="1400" b="1" dirty="0" smtClean="0"/>
              <a:t>on stakeholder)</a:t>
            </a:r>
            <a:endParaRPr lang="en-AU" sz="1400" b="1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244725" y="5392737"/>
            <a:ext cx="52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485062" y="5392737"/>
            <a:ext cx="579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430337" y="481647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374775" y="2081212"/>
            <a:ext cx="5794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59000" y="2152650"/>
            <a:ext cx="5691187" cy="2879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612394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How can we group stakeholders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 grouping</a:t>
            </a:r>
            <a:endParaRPr lang="en-US" dirty="0"/>
          </a:p>
        </p:txBody>
      </p:sp>
      <p:cxnSp>
        <p:nvCxnSpPr>
          <p:cNvPr id="7" name="Straight Connector 8"/>
          <p:cNvCxnSpPr>
            <a:cxnSpLocks noChangeShapeType="1"/>
            <a:stCxn id="19" idx="0"/>
            <a:endCxn id="19" idx="2"/>
          </p:cNvCxnSpPr>
          <p:nvPr/>
        </p:nvCxnSpPr>
        <p:spPr bwMode="auto">
          <a:xfrm>
            <a:off x="5003800" y="2152650"/>
            <a:ext cx="0" cy="2879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  <a:stCxn id="19" idx="1"/>
            <a:endCxn id="19" idx="3"/>
          </p:cNvCxnSpPr>
          <p:nvPr/>
        </p:nvCxnSpPr>
        <p:spPr bwMode="auto">
          <a:xfrm>
            <a:off x="2159000" y="3592512"/>
            <a:ext cx="5691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2244725" y="5321300"/>
            <a:ext cx="5691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 flipV="1">
            <a:off x="1957387" y="2152650"/>
            <a:ext cx="0" cy="287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23008" y="5392935"/>
            <a:ext cx="3557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/>
              <a:t>Influence (</a:t>
            </a:r>
            <a:r>
              <a:rPr lang="en-AU" sz="1400" b="1" dirty="0" smtClean="0"/>
              <a:t>power of stakeholder over project)</a:t>
            </a:r>
            <a:endParaRPr lang="en-AU" sz="1400" b="1" dirty="0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81588" y="3115458"/>
            <a:ext cx="12974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400" b="1" dirty="0" smtClean="0"/>
              <a:t>Importance (impact of </a:t>
            </a:r>
            <a:endParaRPr lang="en-AU" sz="1400" b="1" dirty="0"/>
          </a:p>
          <a:p>
            <a:r>
              <a:rPr lang="en-AU" sz="1400" b="1" dirty="0"/>
              <a:t>project </a:t>
            </a:r>
            <a:r>
              <a:rPr lang="en-AU" sz="1400" b="1" dirty="0" smtClean="0"/>
              <a:t>on stakeholder)</a:t>
            </a:r>
            <a:endParaRPr lang="en-AU" sz="1400" b="1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244725" y="5392737"/>
            <a:ext cx="52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485062" y="5392737"/>
            <a:ext cx="579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430337" y="481647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374775" y="2081212"/>
            <a:ext cx="5794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59000" y="2152650"/>
            <a:ext cx="5691187" cy="2879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19362" y="2367002"/>
            <a:ext cx="5114925" cy="2126139"/>
            <a:chOff x="2771775" y="1698665"/>
            <a:chExt cx="5114925" cy="2126139"/>
          </a:xfrm>
        </p:grpSpPr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5581650" y="1698665"/>
              <a:ext cx="216058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High importance</a:t>
              </a:r>
            </a:p>
            <a:p>
              <a:r>
                <a:rPr lang="en-AU" sz="1400" dirty="0" smtClean="0"/>
                <a:t>High influence</a:t>
              </a:r>
            </a:p>
            <a:p>
              <a:r>
                <a:rPr lang="en-AU" sz="1400" b="1" dirty="0" smtClean="0"/>
                <a:t>Example: Government</a:t>
              </a:r>
              <a:endParaRPr lang="en-AU" sz="1400" b="1" dirty="0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581650" y="3086140"/>
              <a:ext cx="23050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Low importance</a:t>
              </a:r>
            </a:p>
            <a:p>
              <a:r>
                <a:rPr lang="en-AU" sz="1400" dirty="0" smtClean="0"/>
                <a:t>High influence</a:t>
              </a:r>
            </a:p>
            <a:p>
              <a:r>
                <a:rPr lang="en-AU" sz="1400" b="1" dirty="0" smtClean="0"/>
                <a:t>Example: Local elite/media</a:t>
              </a:r>
              <a:endParaRPr lang="en-AU" sz="1400" b="1" dirty="0"/>
            </a:p>
          </p:txBody>
        </p:sp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2771775" y="1698665"/>
              <a:ext cx="23050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High importance</a:t>
              </a:r>
            </a:p>
            <a:p>
              <a:r>
                <a:rPr lang="en-AU" sz="1400" dirty="0" smtClean="0"/>
                <a:t>Low influence</a:t>
              </a:r>
            </a:p>
            <a:p>
              <a:r>
                <a:rPr lang="en-AU" sz="1400" b="1" dirty="0" smtClean="0"/>
                <a:t>Example: fishers</a:t>
              </a:r>
              <a:endParaRPr lang="en-AU" sz="1400" b="1" dirty="0"/>
            </a:p>
          </p:txBody>
        </p:sp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2771775" y="3086140"/>
              <a:ext cx="23050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Low importance</a:t>
              </a:r>
            </a:p>
            <a:p>
              <a:r>
                <a:rPr lang="en-AU" sz="1400" dirty="0" smtClean="0"/>
                <a:t>Low influence</a:t>
              </a:r>
            </a:p>
            <a:p>
              <a:r>
                <a:rPr lang="en-AU" sz="1400" b="1" dirty="0" smtClean="0"/>
                <a:t>Example: </a:t>
              </a:r>
              <a:r>
                <a:rPr lang="en-AU" sz="1400" b="1" dirty="0"/>
                <a:t>General </a:t>
              </a:r>
              <a:r>
                <a:rPr lang="en-AU" sz="1400" b="1" dirty="0" smtClean="0"/>
                <a:t>public</a:t>
              </a:r>
              <a:endParaRPr lang="en-AU" sz="1400" b="1" dirty="0"/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612394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How does participation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 vary between groups?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 grouping</a:t>
            </a:r>
            <a:endParaRPr lang="en-US" dirty="0"/>
          </a:p>
        </p:txBody>
      </p:sp>
      <p:cxnSp>
        <p:nvCxnSpPr>
          <p:cNvPr id="7" name="Straight Connector 8"/>
          <p:cNvCxnSpPr>
            <a:cxnSpLocks noChangeShapeType="1"/>
            <a:stCxn id="19" idx="0"/>
            <a:endCxn id="19" idx="2"/>
          </p:cNvCxnSpPr>
          <p:nvPr/>
        </p:nvCxnSpPr>
        <p:spPr bwMode="auto">
          <a:xfrm>
            <a:off x="5003800" y="2152650"/>
            <a:ext cx="0" cy="2879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  <a:stCxn id="19" idx="1"/>
            <a:endCxn id="19" idx="3"/>
          </p:cNvCxnSpPr>
          <p:nvPr/>
        </p:nvCxnSpPr>
        <p:spPr bwMode="auto">
          <a:xfrm>
            <a:off x="2159000" y="3592512"/>
            <a:ext cx="5691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2244725" y="5321300"/>
            <a:ext cx="5691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 flipV="1">
            <a:off x="1957387" y="2152650"/>
            <a:ext cx="0" cy="287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23008" y="5392935"/>
            <a:ext cx="3557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dirty="0"/>
              <a:t>Influence (</a:t>
            </a:r>
            <a:r>
              <a:rPr lang="en-AU" sz="1400" b="1" dirty="0" smtClean="0"/>
              <a:t>power of stakeholder over project)</a:t>
            </a:r>
            <a:endParaRPr lang="en-AU" sz="1400" b="1" dirty="0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81588" y="3115458"/>
            <a:ext cx="12974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400" b="1" dirty="0" smtClean="0"/>
              <a:t>Importance (impact of </a:t>
            </a:r>
            <a:endParaRPr lang="en-AU" sz="1400" b="1" dirty="0"/>
          </a:p>
          <a:p>
            <a:r>
              <a:rPr lang="en-AU" sz="1400" b="1" dirty="0"/>
              <a:t>project </a:t>
            </a:r>
            <a:r>
              <a:rPr lang="en-AU" sz="1400" b="1" dirty="0" smtClean="0"/>
              <a:t>on stakeholder)</a:t>
            </a:r>
            <a:endParaRPr lang="en-AU" sz="1400" b="1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244725" y="5392737"/>
            <a:ext cx="52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485062" y="5392737"/>
            <a:ext cx="579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430337" y="481647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Low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374775" y="2081212"/>
            <a:ext cx="5794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High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59000" y="2152650"/>
            <a:ext cx="5691187" cy="28797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19362" y="2367002"/>
            <a:ext cx="5330825" cy="2557026"/>
            <a:chOff x="2771775" y="1698665"/>
            <a:chExt cx="5330825" cy="2557026"/>
          </a:xfrm>
        </p:grpSpPr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5581650" y="1698665"/>
              <a:ext cx="230505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1400" dirty="0" smtClean="0"/>
                <a:t>High importance</a:t>
              </a:r>
            </a:p>
            <a:p>
              <a:r>
                <a:rPr lang="en-AU" sz="1400" dirty="0" smtClean="0"/>
                <a:t>High influence</a:t>
              </a:r>
            </a:p>
            <a:p>
              <a:r>
                <a:rPr lang="en-AU" sz="1400" dirty="0" smtClean="0"/>
                <a:t>Example: Government</a:t>
              </a:r>
            </a:p>
            <a:p>
              <a:r>
                <a:rPr lang="en-AU" sz="1400" b="1" dirty="0" smtClean="0"/>
                <a:t>Good relationships essential for project success</a:t>
              </a:r>
              <a:endParaRPr lang="en-AU" sz="1400" b="1" dirty="0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5581650" y="3086140"/>
              <a:ext cx="252095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1400" dirty="0" smtClean="0"/>
                <a:t>Low importance</a:t>
              </a:r>
            </a:p>
            <a:p>
              <a:r>
                <a:rPr lang="en-AU" sz="1400" dirty="0" smtClean="0"/>
                <a:t>High influence</a:t>
              </a:r>
            </a:p>
            <a:p>
              <a:r>
                <a:rPr lang="en-AU" sz="1400" dirty="0" smtClean="0"/>
                <a:t>Example: Local elite/media</a:t>
              </a:r>
            </a:p>
            <a:p>
              <a:r>
                <a:rPr lang="en-AU" sz="1400" b="1" dirty="0" smtClean="0"/>
                <a:t>Support important for project success</a:t>
              </a:r>
              <a:endParaRPr lang="en-AU" sz="1400" b="1" dirty="0"/>
            </a:p>
          </p:txBody>
        </p:sp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2771775" y="1698665"/>
              <a:ext cx="230505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High importance</a:t>
              </a:r>
            </a:p>
            <a:p>
              <a:r>
                <a:rPr lang="en-AU" sz="1400" dirty="0" smtClean="0"/>
                <a:t>Low influence</a:t>
              </a:r>
            </a:p>
            <a:p>
              <a:r>
                <a:rPr lang="en-AU" sz="1400" dirty="0" smtClean="0"/>
                <a:t>Example: fishers</a:t>
              </a:r>
            </a:p>
            <a:p>
              <a:r>
                <a:rPr lang="en-AU" sz="1400" b="1" dirty="0" smtClean="0"/>
                <a:t>Need extra initiatives to encourage participation</a:t>
              </a:r>
              <a:endParaRPr lang="en-AU" sz="1400" b="1" dirty="0"/>
            </a:p>
          </p:txBody>
        </p:sp>
        <p:sp>
          <p:nvSpPr>
            <p:cNvPr id="24" name="TextBox 24"/>
            <p:cNvSpPr txBox="1">
              <a:spLocks noChangeArrowheads="1"/>
            </p:cNvSpPr>
            <p:nvPr/>
          </p:nvSpPr>
          <p:spPr bwMode="auto">
            <a:xfrm>
              <a:off x="2771775" y="3086140"/>
              <a:ext cx="230505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dirty="0" smtClean="0"/>
                <a:t>Low importance</a:t>
              </a:r>
            </a:p>
            <a:p>
              <a:r>
                <a:rPr lang="en-AU" sz="1400" dirty="0" smtClean="0"/>
                <a:t>Low influence</a:t>
              </a:r>
            </a:p>
            <a:p>
              <a:r>
                <a:rPr lang="en-AU" sz="1400" dirty="0" smtClean="0"/>
                <a:t>Example: </a:t>
              </a:r>
              <a:r>
                <a:rPr lang="en-AU" sz="1400" dirty="0"/>
                <a:t>General </a:t>
              </a:r>
              <a:r>
                <a:rPr lang="en-AU" sz="1400" dirty="0" smtClean="0"/>
                <a:t>public</a:t>
              </a:r>
            </a:p>
            <a:p>
              <a:r>
                <a:rPr lang="en-AU" sz="1400" b="1" dirty="0" smtClean="0"/>
                <a:t>Little participation required</a:t>
              </a:r>
              <a:endParaRPr lang="en-AU" sz="1400" b="1" dirty="0"/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685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Unit content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Understanding the meaning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‘participation’ in coastal zone management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Defining stakeholders in the coastal zone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Grouping stakeholders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Participation and stakeholder groups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Learning outcomes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Upon completion of this unit, students will be able to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 the value of participation in management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 aware of the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criteria through which stakeholders are defined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 able to categorize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stakeholders by importance and influence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Understand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how different forms of participation  suit different stakeholder groups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510" y="4677614"/>
            <a:ext cx="8229600" cy="746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Participation: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Management make decisions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Those affected by decisions contribute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actively to the decision-making process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2050" name="Picture 2" descr="Community Executive Planning a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10" y="1750410"/>
            <a:ext cx="5229225" cy="2743201"/>
          </a:xfrm>
          <a:prstGeom prst="rect">
            <a:avLst/>
          </a:prstGeom>
          <a:noFill/>
        </p:spPr>
      </p:pic>
      <p:pic>
        <p:nvPicPr>
          <p:cNvPr id="2052" name="Picture 4" descr="http://farm8.staticflickr.com/7198/6880569146_66999b57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035" y="1923691"/>
            <a:ext cx="3495912" cy="23212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510" y="4677615"/>
            <a:ext cx="2388558" cy="35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Benefits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p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articipation?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2050" name="Picture 2" descr="Community Executive Planning a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10" y="1750410"/>
            <a:ext cx="5229225" cy="2743201"/>
          </a:xfrm>
          <a:prstGeom prst="rect">
            <a:avLst/>
          </a:prstGeom>
          <a:noFill/>
        </p:spPr>
      </p:pic>
      <p:pic>
        <p:nvPicPr>
          <p:cNvPr id="2052" name="Picture 4" descr="http://farm8.staticflickr.com/7198/6880569146_66999b57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035" y="1923691"/>
            <a:ext cx="3495912" cy="23212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510" y="4677615"/>
            <a:ext cx="2388558" cy="351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Benefits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p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articipation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2050" name="Picture 2" descr="Community Executive Planning a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510" y="1750410"/>
            <a:ext cx="5229225" cy="2743201"/>
          </a:xfrm>
          <a:prstGeom prst="rect">
            <a:avLst/>
          </a:prstGeom>
          <a:noFill/>
        </p:spPr>
      </p:pic>
      <p:pic>
        <p:nvPicPr>
          <p:cNvPr id="2052" name="Picture 4" descr="http://farm8.staticflickr.com/7198/6880569146_66999b57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035" y="1923691"/>
            <a:ext cx="3495912" cy="232128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4068" y="5029201"/>
            <a:ext cx="162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Transparency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068" y="5336978"/>
            <a:ext cx="162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Trust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068" y="5644755"/>
            <a:ext cx="162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Accountability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5833" y="5029201"/>
            <a:ext cx="1811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Awareness of needs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5834" y="5336978"/>
            <a:ext cx="1621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Communication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5833" y="5644755"/>
            <a:ext cx="1923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Knowledge-sharing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4672" y="5027712"/>
            <a:ext cx="2064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Sense of ownership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4672" y="5335489"/>
            <a:ext cx="2228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Sense of responsibility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4672" y="5643266"/>
            <a:ext cx="2228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Sense of individual value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6936" y="5027712"/>
            <a:ext cx="2142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Greater compliance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66936" y="5335489"/>
            <a:ext cx="1969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Voluntary enforcement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6937" y="5643266"/>
            <a:ext cx="2142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Better leadership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750410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Definition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‘</a:t>
            </a:r>
            <a:r>
              <a:rPr lang="en-AU" sz="1600" i="1" dirty="0" smtClean="0">
                <a:latin typeface="Candara" pitchFamily="34" charset="0"/>
              </a:rPr>
              <a:t>any group or individual who can affect or is affected by the achievement of the organization’s objectives’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04817" y="2415396"/>
            <a:ext cx="4763165" cy="3343742"/>
            <a:chOff x="2190417" y="2415396"/>
            <a:chExt cx="4763165" cy="3343742"/>
          </a:xfrm>
        </p:grpSpPr>
        <p:pic>
          <p:nvPicPr>
            <p:cNvPr id="20" name="Picture 19" descr="021811_0016_stakeholder4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417" y="2415396"/>
              <a:ext cx="4763165" cy="33437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21510" y="3614900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Whose livelihoods are directly affected?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1510" y="3114136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Whose livelihoods are indirectly affected?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1510" y="2605177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 has an interest or influence in the issue?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6954" y="4166558"/>
              <a:ext cx="6529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ISSUE</a:t>
              </a:r>
              <a:endParaRPr lang="en-AU" sz="900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750410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Definition</a:t>
            </a:r>
          </a:p>
          <a:p>
            <a:pPr marL="457200" lvl="0" indent="-457200">
              <a:spcBef>
                <a:spcPct val="20000"/>
              </a:spcBef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‘</a:t>
            </a:r>
            <a:r>
              <a:rPr lang="en-AU" sz="1600" i="1" dirty="0" smtClean="0">
                <a:latin typeface="Candara" pitchFamily="34" charset="0"/>
              </a:rPr>
              <a:t>any group or individual who can affect or is affected by the achievement of the organization’s objectives’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grpSp>
        <p:nvGrpSpPr>
          <p:cNvPr id="2" name="Group 24"/>
          <p:cNvGrpSpPr/>
          <p:nvPr/>
        </p:nvGrpSpPr>
        <p:grpSpPr>
          <a:xfrm>
            <a:off x="3104817" y="2415396"/>
            <a:ext cx="4763165" cy="3343742"/>
            <a:chOff x="2190417" y="2415396"/>
            <a:chExt cx="4763165" cy="3343742"/>
          </a:xfrm>
        </p:grpSpPr>
        <p:pic>
          <p:nvPicPr>
            <p:cNvPr id="20" name="Picture 19" descr="021811_0016_stakeholder4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417" y="2415396"/>
              <a:ext cx="4763165" cy="334374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21510" y="3614900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Whose livelihoods are directly affected?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1510" y="3114136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Whose livelihoods are indirectly affected?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1510" y="2605177"/>
              <a:ext cx="14751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Who has an interest or influence in the issue?</a:t>
              </a:r>
              <a:endParaRPr lang="en-AU" sz="900" dirty="0">
                <a:latin typeface="Candar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6954" y="4166558"/>
              <a:ext cx="6529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900" dirty="0" smtClean="0">
                  <a:latin typeface="Candara" pitchFamily="34" charset="0"/>
                </a:rPr>
                <a:t>ISSUE</a:t>
              </a:r>
              <a:endParaRPr lang="en-AU" sz="900" dirty="0">
                <a:latin typeface="Candara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525" y="361490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Primary stakeholders</a:t>
            </a:r>
            <a:endParaRPr lang="en-AU" dirty="0"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525" y="311413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Secondary stakeholders</a:t>
            </a:r>
            <a:endParaRPr lang="en-AU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525" y="260517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Other stakeholders</a:t>
            </a:r>
            <a:endParaRPr lang="en-AU" dirty="0">
              <a:latin typeface="Candara" pitchFamily="34" charset="0"/>
            </a:endParaRPr>
          </a:p>
        </p:txBody>
      </p:sp>
      <p:cxnSp>
        <p:nvCxnSpPr>
          <p:cNvPr id="14" name="Straight Arrow Connector 13"/>
          <p:cNvCxnSpPr>
            <a:stCxn id="26" idx="3"/>
            <a:endCxn id="21" idx="1"/>
          </p:cNvCxnSpPr>
          <p:nvPr/>
        </p:nvCxnSpPr>
        <p:spPr>
          <a:xfrm>
            <a:off x="2578241" y="3799566"/>
            <a:ext cx="2157669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65227" y="3269411"/>
            <a:ext cx="1970683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3"/>
            <a:endCxn id="23" idx="1"/>
          </p:cNvCxnSpPr>
          <p:nvPr/>
        </p:nvCxnSpPr>
        <p:spPr>
          <a:xfrm>
            <a:off x="2395498" y="2789843"/>
            <a:ext cx="234041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750410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What examples can we think of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 in these groups?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7312" y="2605177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Primary stakeholders</a:t>
            </a:r>
            <a:endParaRPr lang="en-AU" dirty="0"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7764" y="2605177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Secondary stakeholders</a:t>
            </a:r>
            <a:endParaRPr lang="en-AU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165" y="260517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andara" pitchFamily="34" charset="0"/>
              </a:rPr>
              <a:t>Other stakeholders</a:t>
            </a:r>
            <a:endParaRPr lang="en-AU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984" y="3209026"/>
            <a:ext cx="82221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Fishers					Fish consumers					Fishery authorities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Hotel owners				Tourists						Travel agents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Charter boat owners			Fuel providers					Charter boat regulators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Mining companies			Mining services providers			Mining employment </a:t>
            </a:r>
          </a:p>
          <a:p>
            <a:r>
              <a:rPr lang="en-AU" sz="1600" dirty="0" smtClean="0">
                <a:latin typeface="Candara" pitchFamily="34" charset="0"/>
              </a:rPr>
              <a:t>													agencies</a:t>
            </a:r>
          </a:p>
          <a:p>
            <a:endParaRPr lang="en-AU" sz="1600" dirty="0"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233" y="1612394"/>
            <a:ext cx="8711721" cy="66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How can we rank stakeholders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?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Stakeholder ranking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5760" y="2541918"/>
          <a:ext cx="6096000" cy="3453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17055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Importance</a:t>
                      </a:r>
                      <a:endParaRPr lang="en-AU" sz="14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Influence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</a:t>
                      </a:r>
                      <a:endParaRPr lang="en-AU" sz="1400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Fishers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Fish consumers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Fishery authorities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Hotel</a:t>
                      </a:r>
                      <a:r>
                        <a:rPr lang="en-AU" sz="1100" baseline="0" dirty="0" smtClean="0">
                          <a:latin typeface="Candara" pitchFamily="34" charset="0"/>
                        </a:rPr>
                        <a:t> owners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Tourists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Travel agents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Charter boat owners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Fuel providers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Charter boat regulators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Mining companies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99151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Mining</a:t>
                      </a:r>
                      <a:r>
                        <a:rPr lang="en-AU" sz="1100" baseline="0" dirty="0" smtClean="0">
                          <a:latin typeface="Candara" pitchFamily="34" charset="0"/>
                        </a:rPr>
                        <a:t> employment agencies 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206375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latin typeface="Candara" pitchFamily="34" charset="0"/>
                        </a:rPr>
                        <a:t>Mining regulators</a:t>
                      </a:r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922166" y="1876932"/>
            <a:ext cx="3171034" cy="664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1: very little importance/influence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5: very high importance/influence</a:t>
            </a:r>
            <a:endParaRPr kumimoji="0" lang="en-AU" sz="14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6044" y="1902810"/>
            <a:ext cx="5646121" cy="664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Importance: 	impact of project on stakeholder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Influence: 		power of stakeholder over project success</a:t>
            </a:r>
            <a:endParaRPr kumimoji="0" lang="en-AU" sz="14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364</TotalTime>
  <Words>457</Words>
  <Application>Microsoft Office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 template</vt:lpstr>
      <vt:lpstr>Integrated Coastal Zone Management</vt:lpstr>
      <vt:lpstr>Introduction</vt:lpstr>
      <vt:lpstr>Participation</vt:lpstr>
      <vt:lpstr>Participation</vt:lpstr>
      <vt:lpstr>Participation</vt:lpstr>
      <vt:lpstr>Stakeholders</vt:lpstr>
      <vt:lpstr>Stakeholders</vt:lpstr>
      <vt:lpstr>Stakeholders</vt:lpstr>
      <vt:lpstr>Stakeholder ranking</vt:lpstr>
      <vt:lpstr>Stakeholder grouping</vt:lpstr>
      <vt:lpstr>Stakeholder grouping</vt:lpstr>
      <vt:lpstr>Stakeholder grouping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45</cp:revision>
  <dcterms:created xsi:type="dcterms:W3CDTF">2013-02-25T01:10:04Z</dcterms:created>
  <dcterms:modified xsi:type="dcterms:W3CDTF">2013-03-18T06:51:02Z</dcterms:modified>
</cp:coreProperties>
</file>